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030" autoAdjust="0"/>
  </p:normalViewPr>
  <p:slideViewPr>
    <p:cSldViewPr snapToGrid="0">
      <p:cViewPr varScale="1">
        <p:scale>
          <a:sx n="61" d="100"/>
          <a:sy n="61" d="100"/>
        </p:scale>
        <p:origin x="1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D14C-9CCF-481B-BFCE-1D839AFFC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90249-92BF-4E0E-8D30-BE2D73707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DDC44-96BF-4593-8996-81F680FE3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AD966-AD66-46CA-B74C-F24827E9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BA3DF-D23D-4E58-8B7E-0905E18A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9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EEC6D-8CC0-46AB-ABAF-C94A8045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EBB44-BC6F-4E4A-977F-831EAA8EB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DDBEA-3BDE-45CF-9380-2CD77EE85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D72BD-4A5C-4CB4-AF80-08A82756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7887C-FE6C-4195-841E-9437BAA7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3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1028D-63A6-4BE5-A444-376980518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AD753-6032-4307-8BB2-59A82FC7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150B4-6C6D-4981-AF74-EFA595561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C4934-BAC3-40F5-821F-FCDF7A19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EB265-1782-4BCF-9FCC-F14B2048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7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3202-D0E8-4199-9A5B-9968116E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D5C6-BC04-43DD-80EA-56248EC0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32CDE-C3F7-43D8-876C-A4DE124DE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5FA49-F5D2-4163-8BDA-AA96517C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77BB8-7DB4-4E8E-9F21-763D0D7A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8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E9D3-82F6-4910-A5F2-B5ABA86A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F127A-CC66-45E2-9D81-49C0CCF2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A5492-4646-4CC0-9422-DF2C7974F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96975-E0C7-402E-B13C-6341DDD2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9C210-587C-4673-A8E2-6F815AF4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79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1690-68B5-4ECB-894B-D0423EF8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AFA2-6DDC-4F6E-91A2-6B0CC6CE5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825A4-48FD-400A-A24F-917960BAF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2E91B-AD0F-4332-B940-68620D490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CFAD6-752F-4470-B303-D988F124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93A70-1179-458D-896B-AE2A959C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9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4C3-631F-48E4-A433-57B2F59D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7CD54-B6C4-4231-B622-A928942C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92A24-BEC4-4ACE-A0FE-EEF1ED0CC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1C4BC-1A98-4DD3-AE3C-50F9A0CB8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0AFF7-3104-4280-AC38-1755025AD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67E465-CB85-4A3A-8E84-E07954CF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199A6-5450-4486-B014-F9EC8B346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D5AA8-B94B-4487-806F-0F6CA722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0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B5F2-8A84-413D-BBAE-5C2E7CBB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97B0F-F9B7-409F-94AF-A6C066EF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05793-8C92-47C1-B9FD-260EDD4E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B9EE0-9C8C-4701-848C-1A3056A7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4EED4-6FFB-4972-9A35-6477BEDA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5129B-2BED-407F-A645-7B421F6F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72774-8363-48EC-A24E-24F23BCB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6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4E2C-F796-4483-822A-A3EDA64F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5F3D-CF58-4755-B00B-E9E7C6287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0D856-2C79-430B-AC7E-292CCEB5E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45128-16B9-4C10-A33E-E2113E54B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EE0E5-E988-4C50-A8F2-D3501EED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49E24-EC6F-40AA-BFEF-61A35D73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0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0761-0D7F-4D4D-B246-F68B13E0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87BCFB-3FC4-4E06-83CC-33C559427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9ED10-1A34-45DB-9003-AD8668D0A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A63E-3EE6-4390-A7BC-6456E7FB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331A8-89C8-46AA-B1F0-07460BB0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14F59-0422-4BEF-BFDE-987C76AA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5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E28B65-F1E9-4673-9236-60597213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83098-20F3-4CAA-AA68-C3AEE9910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206A-765F-4251-8F58-22C522F56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24791-BC55-4E5E-852C-5C4052643D1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BAC5-8BB8-45E9-8774-0DAA8C218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93DB-040F-4B73-A238-85AB873B7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187AE-75EF-46BD-B533-40E189B2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3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8B1FE-C9A9-4A28-83EF-C9086B2AA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6" y="1186543"/>
            <a:ext cx="4402391" cy="46300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D7B688-1E49-4EC6-98D1-15B320723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51715" y="315686"/>
            <a:ext cx="6415768" cy="6085114"/>
          </a:xfrm>
        </p:spPr>
        <p:txBody>
          <a:bodyPr>
            <a:normAutofit/>
          </a:bodyPr>
          <a:lstStyle/>
          <a:p>
            <a:r>
              <a:rPr lang="en-GB" sz="5500" dirty="0">
                <a:solidFill>
                  <a:schemeClr val="bg1"/>
                </a:solidFill>
                <a:latin typeface="Algerian" pitchFamily="82" charset="0"/>
              </a:rPr>
              <a:t>Welcome </a:t>
            </a:r>
          </a:p>
          <a:p>
            <a:r>
              <a:rPr lang="en-GB" sz="5500" dirty="0">
                <a:solidFill>
                  <a:schemeClr val="bg1"/>
                </a:solidFill>
                <a:latin typeface="Algerian" pitchFamily="82" charset="0"/>
              </a:rPr>
              <a:t>      TO </a:t>
            </a:r>
          </a:p>
          <a:p>
            <a:r>
              <a:rPr lang="en-GB" sz="5500" dirty="0">
                <a:solidFill>
                  <a:schemeClr val="bg1"/>
                </a:solidFill>
                <a:latin typeface="Algerian" pitchFamily="82" charset="0"/>
              </a:rPr>
              <a:t>           OUR                                        </a:t>
            </a:r>
            <a:r>
              <a:rPr lang="en-GB" sz="5500" dirty="0">
                <a:solidFill>
                  <a:schemeClr val="bg1"/>
                </a:solidFill>
              </a:rPr>
              <a:t>  </a:t>
            </a:r>
            <a:r>
              <a:rPr lang="en-GB" sz="5500" dirty="0">
                <a:solidFill>
                  <a:schemeClr val="bg1"/>
                </a:solidFill>
                <a:latin typeface="Algerian" pitchFamily="82" charset="0"/>
              </a:rPr>
              <a:t>Presentation</a:t>
            </a:r>
            <a:endParaRPr lang="en-US" sz="55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6136EA-34CA-4D0B-84EB-B779BAF20FE2}"/>
              </a:ext>
            </a:extLst>
          </p:cNvPr>
          <p:cNvSpPr/>
          <p:nvPr/>
        </p:nvSpPr>
        <p:spPr>
          <a:xfrm>
            <a:off x="6705599" y="4174681"/>
            <a:ext cx="5486398" cy="3211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DF0D84-EB38-4F70-8302-9A344011ECF8}"/>
              </a:ext>
            </a:extLst>
          </p:cNvPr>
          <p:cNvSpPr/>
          <p:nvPr/>
        </p:nvSpPr>
        <p:spPr>
          <a:xfrm>
            <a:off x="6379026" y="3722875"/>
            <a:ext cx="5812971" cy="32112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87D17D7-0E5F-430B-906A-799B51AE79AB}"/>
              </a:ext>
            </a:extLst>
          </p:cNvPr>
          <p:cNvSpPr/>
          <p:nvPr/>
        </p:nvSpPr>
        <p:spPr>
          <a:xfrm>
            <a:off x="7184571" y="4653615"/>
            <a:ext cx="5007429" cy="32112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A9C4B9-010A-4F31-B683-A03266E22501}"/>
              </a:ext>
            </a:extLst>
          </p:cNvPr>
          <p:cNvSpPr/>
          <p:nvPr/>
        </p:nvSpPr>
        <p:spPr>
          <a:xfrm>
            <a:off x="7652653" y="5127176"/>
            <a:ext cx="4539344" cy="3211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A9E09E-9F21-4671-9699-DDA23A1C3632}"/>
              </a:ext>
            </a:extLst>
          </p:cNvPr>
          <p:cNvSpPr/>
          <p:nvPr/>
        </p:nvSpPr>
        <p:spPr>
          <a:xfrm>
            <a:off x="7990114" y="5603424"/>
            <a:ext cx="4201886" cy="32112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714241-8E33-4794-9D0A-3F63E4BC1D9C}"/>
              </a:ext>
            </a:extLst>
          </p:cNvPr>
          <p:cNvSpPr/>
          <p:nvPr/>
        </p:nvSpPr>
        <p:spPr>
          <a:xfrm>
            <a:off x="8392886" y="6030669"/>
            <a:ext cx="3799114" cy="3320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6EA017-2EC4-4AD5-AD9D-D3CF0CBA8101}"/>
              </a:ext>
            </a:extLst>
          </p:cNvPr>
          <p:cNvSpPr/>
          <p:nvPr/>
        </p:nvSpPr>
        <p:spPr>
          <a:xfrm>
            <a:off x="8893629" y="6444329"/>
            <a:ext cx="3298367" cy="33202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17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karjon hall dhaka">
            <a:extLst>
              <a:ext uri="{FF2B5EF4-FFF2-40B4-BE49-F238E27FC236}">
                <a16:creationId xmlns:a16="http://schemas.microsoft.com/office/drawing/2014/main" id="{FC822403-44AA-4E8A-9175-414113B8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95" y="132080"/>
            <a:ext cx="5153025" cy="364553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2052" name="Picture 4" descr="Image result for victoria house kolkata">
            <a:extLst>
              <a:ext uri="{FF2B5EF4-FFF2-40B4-BE49-F238E27FC236}">
                <a16:creationId xmlns:a16="http://schemas.microsoft.com/office/drawing/2014/main" id="{845613F9-F5FA-49CF-B2FC-41E6FAD7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040"/>
            <a:ext cx="4785360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rail line in colonial era">
            <a:extLst>
              <a:ext uri="{FF2B5EF4-FFF2-40B4-BE49-F238E27FC236}">
                <a16:creationId xmlns:a16="http://schemas.microsoft.com/office/drawing/2014/main" id="{7D68A12A-75DD-468B-8E5D-73C500FDC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6086"/>
            <a:ext cx="4659630" cy="323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ati regulation">
            <a:extLst>
              <a:ext uri="{FF2B5EF4-FFF2-40B4-BE49-F238E27FC236}">
                <a16:creationId xmlns:a16="http://schemas.microsoft.com/office/drawing/2014/main" id="{5050D6C6-9BF7-47C3-9B5D-2CEED5EC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241" y="3982721"/>
            <a:ext cx="2805112" cy="26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bidhoba bibaho law">
            <a:extLst>
              <a:ext uri="{FF2B5EF4-FFF2-40B4-BE49-F238E27FC236}">
                <a16:creationId xmlns:a16="http://schemas.microsoft.com/office/drawing/2014/main" id="{7E2EBB5B-63AC-433A-BA68-5987C4F66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0" y="4043680"/>
            <a:ext cx="3352800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76D036-8FEA-480D-81CB-B5AFC7B7DB52}"/>
              </a:ext>
            </a:extLst>
          </p:cNvPr>
          <p:cNvSpPr/>
          <p:nvPr/>
        </p:nvSpPr>
        <p:spPr>
          <a:xfrm>
            <a:off x="4785359" y="1313144"/>
            <a:ext cx="2121535" cy="82458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Merit</a:t>
            </a:r>
          </a:p>
        </p:txBody>
      </p:sp>
    </p:spTree>
    <p:extLst>
      <p:ext uri="{BB962C8B-B14F-4D97-AF65-F5344CB8AC3E}">
        <p14:creationId xmlns:p14="http://schemas.microsoft.com/office/powerpoint/2010/main" val="41207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no growth economy">
            <a:extLst>
              <a:ext uri="{FF2B5EF4-FFF2-40B4-BE49-F238E27FC236}">
                <a16:creationId xmlns:a16="http://schemas.microsoft.com/office/drawing/2014/main" id="{37F66CBA-156D-410A-9996-DBD5F522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1F024F30-ACC5-4070-89C1-B3926893A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" y="0"/>
            <a:ext cx="3810000" cy="36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indigo plantation">
            <a:extLst>
              <a:ext uri="{FF2B5EF4-FFF2-40B4-BE49-F238E27FC236}">
                <a16:creationId xmlns:a16="http://schemas.microsoft.com/office/drawing/2014/main" id="{276698F7-A49B-4D98-B863-F65FACF53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" y="3616217"/>
            <a:ext cx="3810000" cy="324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indigo plantation">
            <a:extLst>
              <a:ext uri="{FF2B5EF4-FFF2-40B4-BE49-F238E27FC236}">
                <a16:creationId xmlns:a16="http://schemas.microsoft.com/office/drawing/2014/main" id="{E84FF9E5-2B98-4BE6-945E-D18AA3877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3810000"/>
            <a:ext cx="5715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A2C724-F765-4ED0-BBD0-0C8226825B0F}"/>
              </a:ext>
            </a:extLst>
          </p:cNvPr>
          <p:cNvSpPr/>
          <p:nvPr/>
        </p:nvSpPr>
        <p:spPr>
          <a:xfrm>
            <a:off x="4361180" y="3048000"/>
            <a:ext cx="1353821" cy="128573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De-Merit</a:t>
            </a:r>
          </a:p>
        </p:txBody>
      </p:sp>
    </p:spTree>
    <p:extLst>
      <p:ext uri="{BB962C8B-B14F-4D97-AF65-F5344CB8AC3E}">
        <p14:creationId xmlns:p14="http://schemas.microsoft.com/office/powerpoint/2010/main" val="93330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47FB5E01-E884-4FD7-A2A7-F8E50B972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700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CC2477-B3C4-419D-8AC7-D90F82CB9A8F}"/>
              </a:ext>
            </a:extLst>
          </p:cNvPr>
          <p:cNvSpPr/>
          <p:nvPr/>
        </p:nvSpPr>
        <p:spPr>
          <a:xfrm>
            <a:off x="6861838" y="5832866"/>
            <a:ext cx="4108817" cy="556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Please go to next slide……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3DE514-C109-4404-8CB1-51D6E78D28FB}"/>
              </a:ext>
            </a:extLst>
          </p:cNvPr>
          <p:cNvSpPr/>
          <p:nvPr/>
        </p:nvSpPr>
        <p:spPr>
          <a:xfrm>
            <a:off x="3358712" y="2932386"/>
            <a:ext cx="998483" cy="622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81%</a:t>
            </a:r>
            <a:endParaRPr lang="en-US" sz="32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27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E19417-159B-470B-8787-610681602AB9}"/>
              </a:ext>
            </a:extLst>
          </p:cNvPr>
          <p:cNvSpPr/>
          <p:nvPr/>
        </p:nvSpPr>
        <p:spPr>
          <a:xfrm>
            <a:off x="1439401" y="127615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Racism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1F6937A-30A5-4106-A5B8-9CFDF68A50E7}"/>
              </a:ext>
            </a:extLst>
          </p:cNvPr>
          <p:cNvSpPr/>
          <p:nvPr/>
        </p:nvSpPr>
        <p:spPr>
          <a:xfrm>
            <a:off x="568960" y="0"/>
            <a:ext cx="3738880" cy="117856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46DC22-D4CA-498D-9031-B17307600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" y="680835"/>
            <a:ext cx="4658430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*What is racism?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*Types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*How came?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*Naming Reasons.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51" name="Picture 7" descr="Image result for old watch">
            <a:extLst>
              <a:ext uri="{FF2B5EF4-FFF2-40B4-BE49-F238E27FC236}">
                <a16:creationId xmlns:a16="http://schemas.microsoft.com/office/drawing/2014/main" id="{665A25DA-FDCF-487C-A60B-31396A797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90" y="127615"/>
            <a:ext cx="5049520" cy="31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Related image">
            <a:extLst>
              <a:ext uri="{FF2B5EF4-FFF2-40B4-BE49-F238E27FC236}">
                <a16:creationId xmlns:a16="http://schemas.microsoft.com/office/drawing/2014/main" id="{B675980E-98FF-44C7-8B61-EF4B970B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90" y="3429000"/>
            <a:ext cx="5049520" cy="324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53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1E31C6-5534-447E-8597-E2B6BFB317AA}"/>
              </a:ext>
            </a:extLst>
          </p:cNvPr>
          <p:cNvSpPr/>
          <p:nvPr/>
        </p:nvSpPr>
        <p:spPr>
          <a:xfrm>
            <a:off x="243840" y="1249680"/>
            <a:ext cx="5963920" cy="366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 of economic sectors:-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)Micro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ii)Macro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Structure ratio of economic sectors:-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)Product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ii)Services.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0EC52D-7F4F-4B27-85CB-B7A273E41B33}"/>
              </a:ext>
            </a:extLst>
          </p:cNvPr>
          <p:cNvSpPr/>
          <p:nvPr/>
        </p:nvSpPr>
        <p:spPr>
          <a:xfrm>
            <a:off x="432652" y="170927"/>
            <a:ext cx="2521844" cy="74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Economics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630CDE-E9FE-4372-B431-6C577E5AFFB2}"/>
              </a:ext>
            </a:extLst>
          </p:cNvPr>
          <p:cNvSpPr/>
          <p:nvPr/>
        </p:nvSpPr>
        <p:spPr>
          <a:xfrm>
            <a:off x="243840" y="1026160"/>
            <a:ext cx="5374640" cy="22352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services in restaurant">
            <a:extLst>
              <a:ext uri="{FF2B5EF4-FFF2-40B4-BE49-F238E27FC236}">
                <a16:creationId xmlns:a16="http://schemas.microsoft.com/office/drawing/2014/main" id="{7AF00675-AFF6-4DB6-A090-A59E39DA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240" y="1591945"/>
            <a:ext cx="423926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F7BBF7A-FCA0-4775-B639-C14334F8EE8B}"/>
              </a:ext>
            </a:extLst>
          </p:cNvPr>
          <p:cNvSpPr/>
          <p:nvPr/>
        </p:nvSpPr>
        <p:spPr>
          <a:xfrm>
            <a:off x="8188960" y="1320800"/>
            <a:ext cx="274320" cy="1290320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47F01-7980-48B3-8740-F571F32DEE69}"/>
              </a:ext>
            </a:extLst>
          </p:cNvPr>
          <p:cNvSpPr/>
          <p:nvPr/>
        </p:nvSpPr>
        <p:spPr>
          <a:xfrm>
            <a:off x="7691120" y="729734"/>
            <a:ext cx="1959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90999E9-1B16-4B14-AE23-FCFA8DB9F138}"/>
              </a:ext>
            </a:extLst>
          </p:cNvPr>
          <p:cNvSpPr/>
          <p:nvPr/>
        </p:nvSpPr>
        <p:spPr>
          <a:xfrm>
            <a:off x="10444480" y="1320799"/>
            <a:ext cx="274320" cy="163201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7CDD94-1511-44C9-8E15-187CA2931A3F}"/>
              </a:ext>
            </a:extLst>
          </p:cNvPr>
          <p:cNvSpPr/>
          <p:nvPr/>
        </p:nvSpPr>
        <p:spPr>
          <a:xfrm>
            <a:off x="9935459" y="674468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18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B8ACCB-875B-4AE0-9645-A062F270183C}"/>
              </a:ext>
            </a:extLst>
          </p:cNvPr>
          <p:cNvSpPr/>
          <p:nvPr/>
        </p:nvSpPr>
        <p:spPr>
          <a:xfrm>
            <a:off x="243840" y="1353948"/>
            <a:ext cx="4612640" cy="3391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independent ?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independence?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independence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)Micro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ii)Macro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F8B9E4-73D4-4567-98BE-046B53289D89}"/>
              </a:ext>
            </a:extLst>
          </p:cNvPr>
          <p:cNvSpPr/>
          <p:nvPr/>
        </p:nvSpPr>
        <p:spPr>
          <a:xfrm>
            <a:off x="170566" y="134121"/>
            <a:ext cx="6694461" cy="74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Independent  and Independence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C35510-C6FE-42F7-A720-37017C433A92}"/>
              </a:ext>
            </a:extLst>
          </p:cNvPr>
          <p:cNvSpPr/>
          <p:nvPr/>
        </p:nvSpPr>
        <p:spPr>
          <a:xfrm>
            <a:off x="243840" y="877594"/>
            <a:ext cx="6694461" cy="876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35A47-FE09-4AA7-9BC2-B16DE5DF7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22" y="182639"/>
            <a:ext cx="2909078" cy="3108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11886-B03F-4F81-A1E8-B95675DED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660" y="3566402"/>
            <a:ext cx="4879340" cy="3252893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9AE7BF8-16DA-4EA1-90A1-65A4B15A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1" y="3566402"/>
            <a:ext cx="4450080" cy="32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08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52CB0B-27C7-4EB9-A647-337A30C4C00A}"/>
              </a:ext>
            </a:extLst>
          </p:cNvPr>
          <p:cNvSpPr/>
          <p:nvPr/>
        </p:nvSpPr>
        <p:spPr>
          <a:xfrm>
            <a:off x="467360" y="386080"/>
            <a:ext cx="2804160" cy="12496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Leadership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AB0D5-3469-41B1-AC3A-7F0937EA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35" y="1"/>
            <a:ext cx="4660265" cy="325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19BF06-1AAA-4E54-9A70-7694C2C5AFF4}"/>
              </a:ext>
            </a:extLst>
          </p:cNvPr>
          <p:cNvSpPr/>
          <p:nvPr/>
        </p:nvSpPr>
        <p:spPr>
          <a:xfrm>
            <a:off x="731520" y="2034920"/>
            <a:ext cx="6096000" cy="21419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Victoria Family                  Ideology + train base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Nawab-era                        Ideology base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Pre-Bangladesh                         Ideology base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Post-Bangladesh                         Follower base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F41B94A-1390-4C34-A29C-DD8D2BFFE2DD}"/>
              </a:ext>
            </a:extLst>
          </p:cNvPr>
          <p:cNvSpPr/>
          <p:nvPr/>
        </p:nvSpPr>
        <p:spPr>
          <a:xfrm>
            <a:off x="2824480" y="2160481"/>
            <a:ext cx="1209040" cy="355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512A4C-06D2-4612-8136-1A9EA1AA4CBA}"/>
              </a:ext>
            </a:extLst>
          </p:cNvPr>
          <p:cNvSpPr/>
          <p:nvPr/>
        </p:nvSpPr>
        <p:spPr>
          <a:xfrm>
            <a:off x="2423160" y="2714765"/>
            <a:ext cx="1341120" cy="355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257853E-0760-4395-A79D-406E7EC40B7F}"/>
              </a:ext>
            </a:extLst>
          </p:cNvPr>
          <p:cNvSpPr/>
          <p:nvPr/>
        </p:nvSpPr>
        <p:spPr>
          <a:xfrm>
            <a:off x="2966720" y="3251200"/>
            <a:ext cx="1341120" cy="355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BC6F9AB-9F63-44E7-8EE7-A86217B580C6}"/>
              </a:ext>
            </a:extLst>
          </p:cNvPr>
          <p:cNvSpPr/>
          <p:nvPr/>
        </p:nvSpPr>
        <p:spPr>
          <a:xfrm>
            <a:off x="3093720" y="3805484"/>
            <a:ext cx="1341120" cy="355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9B98D1-9EE6-4589-B89A-7AADFA1DB8BB}"/>
              </a:ext>
            </a:extLst>
          </p:cNvPr>
          <p:cNvSpPr/>
          <p:nvPr/>
        </p:nvSpPr>
        <p:spPr>
          <a:xfrm>
            <a:off x="731520" y="4437224"/>
            <a:ext cx="6096000" cy="10359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Leadership’s variety  ?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Settled leadership  ?</a:t>
            </a:r>
          </a:p>
        </p:txBody>
      </p:sp>
    </p:spTree>
    <p:extLst>
      <p:ext uri="{BB962C8B-B14F-4D97-AF65-F5344CB8AC3E}">
        <p14:creationId xmlns:p14="http://schemas.microsoft.com/office/powerpoint/2010/main" val="8614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AFBD96-ADEF-48AA-B072-1B5A2A7BF447}"/>
              </a:ext>
            </a:extLst>
          </p:cNvPr>
          <p:cNvSpPr/>
          <p:nvPr/>
        </p:nvSpPr>
        <p:spPr>
          <a:xfrm>
            <a:off x="3069022" y="1563010"/>
            <a:ext cx="21546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দর্শনযুক্ত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B3B445-E581-4E16-AD09-24C8B01130CE}"/>
              </a:ext>
            </a:extLst>
          </p:cNvPr>
          <p:cNvSpPr/>
          <p:nvPr/>
        </p:nvSpPr>
        <p:spPr>
          <a:xfrm>
            <a:off x="5519710" y="0"/>
            <a:ext cx="18813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n-IN" altLang="en-US" sz="4800" dirty="0">
                <a:solidFill>
                  <a:schemeClr val="bg1"/>
                </a:solidFill>
                <a:latin typeface="inherit"/>
              </a:rPr>
              <a:t>নেতৃত্ব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886B7-1B6C-4C9C-AEF5-C3F01BE93310}"/>
              </a:ext>
            </a:extLst>
          </p:cNvPr>
          <p:cNvSpPr/>
          <p:nvPr/>
        </p:nvSpPr>
        <p:spPr>
          <a:xfrm>
            <a:off x="8032279" y="1542651"/>
            <a:ext cx="2260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দর্শনছাড়া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00EE1B-60D2-48F8-BA06-D62731A7B011}"/>
              </a:ext>
            </a:extLst>
          </p:cNvPr>
          <p:cNvSpPr/>
          <p:nvPr/>
        </p:nvSpPr>
        <p:spPr>
          <a:xfrm>
            <a:off x="964901" y="2635064"/>
            <a:ext cx="18886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মাইক্রো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1470A5-1AF7-4D62-89F9-BEEAF1858B15}"/>
              </a:ext>
            </a:extLst>
          </p:cNvPr>
          <p:cNvSpPr/>
          <p:nvPr/>
        </p:nvSpPr>
        <p:spPr>
          <a:xfrm>
            <a:off x="5558788" y="2635064"/>
            <a:ext cx="24734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ম্যাক্রো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A9FE3D8F-8684-4D2A-A11E-569A6A16561D}"/>
              </a:ext>
            </a:extLst>
          </p:cNvPr>
          <p:cNvSpPr/>
          <p:nvPr/>
        </p:nvSpPr>
        <p:spPr>
          <a:xfrm>
            <a:off x="5383075" y="1764030"/>
            <a:ext cx="2154619" cy="243446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DD0E7BD1-5246-4ED8-9A6D-A97F2A33F57D}"/>
              </a:ext>
            </a:extLst>
          </p:cNvPr>
          <p:cNvSpPr/>
          <p:nvPr/>
        </p:nvSpPr>
        <p:spPr>
          <a:xfrm>
            <a:off x="3069022" y="2867284"/>
            <a:ext cx="2154619" cy="243446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5BB807C-A6C4-4C2D-BD0F-7C56F07294A8}"/>
              </a:ext>
            </a:extLst>
          </p:cNvPr>
          <p:cNvSpPr/>
          <p:nvPr/>
        </p:nvSpPr>
        <p:spPr>
          <a:xfrm>
            <a:off x="6306207" y="830997"/>
            <a:ext cx="273269" cy="933033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50D6974B-326C-48C8-9AC2-3C8AB8522A7E}"/>
              </a:ext>
            </a:extLst>
          </p:cNvPr>
          <p:cNvSpPr/>
          <p:nvPr/>
        </p:nvSpPr>
        <p:spPr>
          <a:xfrm>
            <a:off x="4005036" y="2280413"/>
            <a:ext cx="282590" cy="594349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2A65DB-21C7-4C1A-9BAC-9597D3E8B446}"/>
              </a:ext>
            </a:extLst>
          </p:cNvPr>
          <p:cNvSpPr/>
          <p:nvPr/>
        </p:nvSpPr>
        <p:spPr>
          <a:xfrm>
            <a:off x="687219" y="3342950"/>
            <a:ext cx="4052948" cy="2829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Nawab-era,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Colonial-era,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Pre-Bangladesh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BDFD3B-0358-425C-A508-80F8408C6DC2}"/>
              </a:ext>
            </a:extLst>
          </p:cNvPr>
          <p:cNvSpPr/>
          <p:nvPr/>
        </p:nvSpPr>
        <p:spPr>
          <a:xfrm>
            <a:off x="5558788" y="3515051"/>
            <a:ext cx="3231829" cy="174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Post-Bangladesh</a:t>
            </a:r>
          </a:p>
        </p:txBody>
      </p:sp>
    </p:spTree>
    <p:extLst>
      <p:ext uri="{BB962C8B-B14F-4D97-AF65-F5344CB8AC3E}">
        <p14:creationId xmlns:p14="http://schemas.microsoft.com/office/powerpoint/2010/main" val="6275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C6D27E-142B-4F0B-86D3-C795E3BC053B}"/>
              </a:ext>
            </a:extLst>
          </p:cNvPr>
          <p:cNvSpPr/>
          <p:nvPr/>
        </p:nvSpPr>
        <p:spPr>
          <a:xfrm>
            <a:off x="448262" y="1737904"/>
            <a:ext cx="49395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Charismatic Leadership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1A446-97FA-4290-A5F0-7C4A94E8666B}"/>
              </a:ext>
            </a:extLst>
          </p:cNvPr>
          <p:cNvSpPr/>
          <p:nvPr/>
        </p:nvSpPr>
        <p:spPr>
          <a:xfrm>
            <a:off x="7108953" y="1689334"/>
            <a:ext cx="5083047" cy="74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Configental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Leadership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EEEEF-7570-4124-AAF3-74D2017BE05A}"/>
              </a:ext>
            </a:extLst>
          </p:cNvPr>
          <p:cNvSpPr/>
          <p:nvPr/>
        </p:nvSpPr>
        <p:spPr>
          <a:xfrm>
            <a:off x="4750302" y="-13140"/>
            <a:ext cx="29827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2CA25E6-B0B9-4B97-903D-B232D1E7FAE6}"/>
              </a:ext>
            </a:extLst>
          </p:cNvPr>
          <p:cNvSpPr/>
          <p:nvPr/>
        </p:nvSpPr>
        <p:spPr>
          <a:xfrm>
            <a:off x="5968400" y="756301"/>
            <a:ext cx="273269" cy="933033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40D93C69-4A5D-4811-A329-C6F3A1A2B161}"/>
              </a:ext>
            </a:extLst>
          </p:cNvPr>
          <p:cNvSpPr/>
          <p:nvPr/>
        </p:nvSpPr>
        <p:spPr>
          <a:xfrm>
            <a:off x="5246866" y="1909751"/>
            <a:ext cx="1716338" cy="302636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EAD95-2A11-401A-9A8B-F42044EFD729}"/>
              </a:ext>
            </a:extLst>
          </p:cNvPr>
          <p:cNvSpPr/>
          <p:nvPr/>
        </p:nvSpPr>
        <p:spPr>
          <a:xfrm>
            <a:off x="579120" y="2571233"/>
            <a:ext cx="3600904" cy="1579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Akber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Shekikh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-Mujib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E4F2B-C864-4553-94F8-8CEF3F3270FE}"/>
              </a:ext>
            </a:extLst>
          </p:cNvPr>
          <p:cNvSpPr/>
          <p:nvPr/>
        </p:nvSpPr>
        <p:spPr>
          <a:xfrm>
            <a:off x="7514136" y="2432807"/>
            <a:ext cx="3600904" cy="1579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Shajahan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Shahid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Kokon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E154B129-CC71-4943-BB05-ED2744099CBA}"/>
              </a:ext>
            </a:extLst>
          </p:cNvPr>
          <p:cNvSpPr/>
          <p:nvPr/>
        </p:nvSpPr>
        <p:spPr>
          <a:xfrm>
            <a:off x="473256" y="4337831"/>
            <a:ext cx="3373120" cy="226154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231EFD9-09D0-487D-A82A-82A9C802C0FB}"/>
              </a:ext>
            </a:extLst>
          </p:cNvPr>
          <p:cNvSpPr/>
          <p:nvPr/>
        </p:nvSpPr>
        <p:spPr>
          <a:xfrm>
            <a:off x="4453825" y="4180568"/>
            <a:ext cx="3084060" cy="2418806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State of Organ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3DE7D45-6EFF-4EAE-95BE-6D043DD75768}"/>
              </a:ext>
            </a:extLst>
          </p:cNvPr>
          <p:cNvSpPr/>
          <p:nvPr/>
        </p:nvSpPr>
        <p:spPr>
          <a:xfrm>
            <a:off x="8264344" y="4048058"/>
            <a:ext cx="3454400" cy="2433774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Leader</a:t>
            </a:r>
          </a:p>
        </p:txBody>
      </p:sp>
    </p:spTree>
    <p:extLst>
      <p:ext uri="{BB962C8B-B14F-4D97-AF65-F5344CB8AC3E}">
        <p14:creationId xmlns:p14="http://schemas.microsoft.com/office/powerpoint/2010/main" val="460069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wnload.png">
            <a:extLst>
              <a:ext uri="{FF2B5EF4-FFF2-40B4-BE49-F238E27FC236}">
                <a16:creationId xmlns:a16="http://schemas.microsoft.com/office/drawing/2014/main" id="{2F796B15-9037-4E65-8D59-3E8F90E6978E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t="9656" b="9656"/>
          <a:stretch/>
        </p:blipFill>
        <p:spPr>
          <a:xfrm>
            <a:off x="3870960" y="497840"/>
            <a:ext cx="7000240" cy="4846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89D87A-19E5-47FB-B77E-35D50D9EC048}"/>
              </a:ext>
            </a:extLst>
          </p:cNvPr>
          <p:cNvSpPr/>
          <p:nvPr/>
        </p:nvSpPr>
        <p:spPr>
          <a:xfrm>
            <a:off x="405806" y="5201921"/>
            <a:ext cx="70827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 ???</a:t>
            </a:r>
          </a:p>
        </p:txBody>
      </p:sp>
    </p:spTree>
    <p:extLst>
      <p:ext uri="{BB962C8B-B14F-4D97-AF65-F5344CB8AC3E}">
        <p14:creationId xmlns:p14="http://schemas.microsoft.com/office/powerpoint/2010/main" val="109479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E5038D-C840-45A9-99DF-00BDD4AB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4789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Course Title:-Emergence of Bangladesh.</a:t>
            </a:r>
            <a:b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</a:b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Course Code :- GEN-226</a:t>
            </a:r>
            <a:b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</a:br>
            <a:b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</a:b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Course Instructor :- </a:t>
            </a:r>
            <a:r>
              <a:rPr lang="en-US" sz="6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Prof.Gazi</a:t>
            </a: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sz="6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Mahabubul</a:t>
            </a:r>
            <a:b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</a:b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                                               </a:t>
            </a:r>
            <a:r>
              <a:rPr lang="en-US" sz="6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Alam</a:t>
            </a:r>
            <a:b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</a:b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                                             </a:t>
            </a:r>
            <a:r>
              <a:rPr lang="en-US" sz="6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PhD,FRSA</a:t>
            </a: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29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ank you with black background and animated">
            <a:extLst>
              <a:ext uri="{FF2B5EF4-FFF2-40B4-BE49-F238E27FC236}">
                <a16:creationId xmlns:a16="http://schemas.microsoft.com/office/drawing/2014/main" id="{9563E48B-4EDA-42AB-8256-B709A1B3E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06277"/>
            <a:ext cx="11531600" cy="628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nimated emoji with black background">
            <a:extLst>
              <a:ext uri="{FF2B5EF4-FFF2-40B4-BE49-F238E27FC236}">
                <a16:creationId xmlns:a16="http://schemas.microsoft.com/office/drawing/2014/main" id="{648EA356-0F2C-4190-8E3A-A6F9264A7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292600"/>
            <a:ext cx="40576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nimated emoji with black background">
            <a:extLst>
              <a:ext uri="{FF2B5EF4-FFF2-40B4-BE49-F238E27FC236}">
                <a16:creationId xmlns:a16="http://schemas.microsoft.com/office/drawing/2014/main" id="{A0E3EAD7-A75F-4F12-BF45-435835D1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232" y="122151"/>
            <a:ext cx="2831568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03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6FAB46-B589-4B76-8E2C-221E68535A56}"/>
              </a:ext>
            </a:extLst>
          </p:cNvPr>
          <p:cNvSpPr/>
          <p:nvPr/>
        </p:nvSpPr>
        <p:spPr>
          <a:xfrm>
            <a:off x="150471" y="150471"/>
            <a:ext cx="12041529" cy="34724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000638-FEEA-4221-BE27-BE32DAEC3AD3}"/>
              </a:ext>
            </a:extLst>
          </p:cNvPr>
          <p:cNvSpPr/>
          <p:nvPr/>
        </p:nvSpPr>
        <p:spPr>
          <a:xfrm>
            <a:off x="231494" y="150471"/>
            <a:ext cx="381964" cy="67075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850141-FF7A-47B5-9933-28BC14F6EFC8}"/>
              </a:ext>
            </a:extLst>
          </p:cNvPr>
          <p:cNvSpPr/>
          <p:nvPr/>
        </p:nvSpPr>
        <p:spPr>
          <a:xfrm rot="18792763">
            <a:off x="-230262" y="2174207"/>
            <a:ext cx="5984111" cy="995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Nawab-ism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F6C4-27DC-4D23-915D-718DAA72B9E8}"/>
              </a:ext>
            </a:extLst>
          </p:cNvPr>
          <p:cNvSpPr/>
          <p:nvPr/>
        </p:nvSpPr>
        <p:spPr>
          <a:xfrm>
            <a:off x="4753109" y="5775589"/>
            <a:ext cx="5984111" cy="9954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Bangladesh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5E93F3-ABA4-4DCA-A4D2-F9CD97E68C61}"/>
              </a:ext>
            </a:extLst>
          </p:cNvPr>
          <p:cNvSpPr/>
          <p:nvPr/>
        </p:nvSpPr>
        <p:spPr>
          <a:xfrm rot="19552723">
            <a:off x="1543314" y="2638938"/>
            <a:ext cx="5984111" cy="995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Colonial or Royal-ism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B9B869-782D-47F0-BC5C-D70DF3D6E9D0}"/>
              </a:ext>
            </a:extLst>
          </p:cNvPr>
          <p:cNvSpPr/>
          <p:nvPr/>
        </p:nvSpPr>
        <p:spPr>
          <a:xfrm rot="18517937">
            <a:off x="3878382" y="2692866"/>
            <a:ext cx="5981962" cy="9954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East and West Pakistan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17CD639-1866-40C2-9C92-84DFBD172904}"/>
              </a:ext>
            </a:extLst>
          </p:cNvPr>
          <p:cNvSpPr/>
          <p:nvPr/>
        </p:nvSpPr>
        <p:spPr>
          <a:xfrm>
            <a:off x="11150278" y="6510760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1612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33791F-9ADF-4D1A-B0A5-D9085380DECE}"/>
              </a:ext>
            </a:extLst>
          </p:cNvPr>
          <p:cNvSpPr/>
          <p:nvPr/>
        </p:nvSpPr>
        <p:spPr>
          <a:xfrm>
            <a:off x="11150278" y="4500570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1757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D13BFC0-A9CF-4BDC-B4AF-034A2675929D}"/>
              </a:ext>
            </a:extLst>
          </p:cNvPr>
          <p:cNvSpPr/>
          <p:nvPr/>
        </p:nvSpPr>
        <p:spPr>
          <a:xfrm>
            <a:off x="10787215" y="4838893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1756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24EC04B-C3D5-4B59-90F5-7C8CA58582D5}"/>
              </a:ext>
            </a:extLst>
          </p:cNvPr>
          <p:cNvSpPr/>
          <p:nvPr/>
        </p:nvSpPr>
        <p:spPr>
          <a:xfrm>
            <a:off x="11146030" y="5201274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1733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55C286C-B663-4671-ADC4-8CA6C5A4919B}"/>
              </a:ext>
            </a:extLst>
          </p:cNvPr>
          <p:cNvSpPr/>
          <p:nvPr/>
        </p:nvSpPr>
        <p:spPr>
          <a:xfrm>
            <a:off x="10787215" y="5504708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1B3F903-3215-4AD8-A5B7-4DD165BEADFF}"/>
              </a:ext>
            </a:extLst>
          </p:cNvPr>
          <p:cNvSpPr/>
          <p:nvPr/>
        </p:nvSpPr>
        <p:spPr>
          <a:xfrm>
            <a:off x="11146030" y="5834114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1672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20CFF24-1C72-4D8A-8EF2-8B102A698C7D}"/>
              </a:ext>
            </a:extLst>
          </p:cNvPr>
          <p:cNvSpPr/>
          <p:nvPr/>
        </p:nvSpPr>
        <p:spPr>
          <a:xfrm>
            <a:off x="10787215" y="6181354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1633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1FAD1F3-3BA9-473A-8B38-720AE0370B01}"/>
              </a:ext>
            </a:extLst>
          </p:cNvPr>
          <p:cNvSpPr/>
          <p:nvPr/>
        </p:nvSpPr>
        <p:spPr>
          <a:xfrm>
            <a:off x="10786671" y="2679985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1966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62939A1-5E1C-4ED4-A08E-5A0078B19C88}"/>
              </a:ext>
            </a:extLst>
          </p:cNvPr>
          <p:cNvSpPr/>
          <p:nvPr/>
        </p:nvSpPr>
        <p:spPr>
          <a:xfrm>
            <a:off x="11146030" y="3048607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1952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1196853-BA56-4F4D-ADC0-4D07758C0173}"/>
              </a:ext>
            </a:extLst>
          </p:cNvPr>
          <p:cNvSpPr/>
          <p:nvPr/>
        </p:nvSpPr>
        <p:spPr>
          <a:xfrm>
            <a:off x="10799912" y="3414126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1947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ECC3A1D-5480-45D2-9ECB-3F3E41FD2D7D}"/>
              </a:ext>
            </a:extLst>
          </p:cNvPr>
          <p:cNvSpPr/>
          <p:nvPr/>
        </p:nvSpPr>
        <p:spPr>
          <a:xfrm>
            <a:off x="11150278" y="3776274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-----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B5810DB-C2E8-4E10-9C47-883869F0FDC4}"/>
              </a:ext>
            </a:extLst>
          </p:cNvPr>
          <p:cNvSpPr/>
          <p:nvPr/>
        </p:nvSpPr>
        <p:spPr>
          <a:xfrm>
            <a:off x="10821631" y="564909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E89DC05-2474-4BE6-970C-48908E33DBFB}"/>
              </a:ext>
            </a:extLst>
          </p:cNvPr>
          <p:cNvSpPr/>
          <p:nvPr/>
        </p:nvSpPr>
        <p:spPr>
          <a:xfrm>
            <a:off x="10799912" y="2003621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1970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EDD6A9B-A173-4E73-99CB-9AB8D90C5C4D}"/>
              </a:ext>
            </a:extLst>
          </p:cNvPr>
          <p:cNvSpPr/>
          <p:nvPr/>
        </p:nvSpPr>
        <p:spPr>
          <a:xfrm>
            <a:off x="11121905" y="2344968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1969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ED0A28C-7B41-4BB5-85A7-1DAE6C7EF4F5}"/>
              </a:ext>
            </a:extLst>
          </p:cNvPr>
          <p:cNvSpPr/>
          <p:nvPr/>
        </p:nvSpPr>
        <p:spPr>
          <a:xfrm>
            <a:off x="11121905" y="936515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-------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84A0EC0-8531-41FE-929D-5EA338EA2A96}"/>
              </a:ext>
            </a:extLst>
          </p:cNvPr>
          <p:cNvSpPr/>
          <p:nvPr/>
        </p:nvSpPr>
        <p:spPr>
          <a:xfrm>
            <a:off x="10821631" y="1298528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1975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E894086-8190-4D39-ADFD-2AC0A5C62165}"/>
              </a:ext>
            </a:extLst>
          </p:cNvPr>
          <p:cNvSpPr/>
          <p:nvPr/>
        </p:nvSpPr>
        <p:spPr>
          <a:xfrm>
            <a:off x="11121905" y="1649952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1971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73B32E7-3027-461A-BE45-F7AEC56FA665}"/>
              </a:ext>
            </a:extLst>
          </p:cNvPr>
          <p:cNvSpPr/>
          <p:nvPr/>
        </p:nvSpPr>
        <p:spPr>
          <a:xfrm>
            <a:off x="10764798" y="4131882"/>
            <a:ext cx="1041722" cy="34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1857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72CF1C-65A7-4021-95E0-2F71FCAD2B69}"/>
              </a:ext>
            </a:extLst>
          </p:cNvPr>
          <p:cNvSpPr/>
          <p:nvPr/>
        </p:nvSpPr>
        <p:spPr>
          <a:xfrm>
            <a:off x="73572" y="150471"/>
            <a:ext cx="45719" cy="670752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6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photo, indoor&#10;&#10;Description generated with high confidence">
            <a:extLst>
              <a:ext uri="{FF2B5EF4-FFF2-40B4-BE49-F238E27FC236}">
                <a16:creationId xmlns:a16="http://schemas.microsoft.com/office/drawing/2014/main" id="{4F478D5D-011C-45CC-AE6B-D95B31E10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73" y="3649162"/>
            <a:ext cx="4237027" cy="3208837"/>
          </a:xfrm>
          <a:prstGeom prst="rect">
            <a:avLst/>
          </a:prstGeom>
        </p:spPr>
      </p:pic>
      <p:pic>
        <p:nvPicPr>
          <p:cNvPr id="7" name="Picture 6" descr="https://tse3.mm.bing.net/th?id=OIP.IHuUUyZ4lMCE95SkYb1CmgHaDt&amp;pid=15.1&amp;P=0&amp;w=331&amp;h=166">
            <a:extLst>
              <a:ext uri="{FF2B5EF4-FFF2-40B4-BE49-F238E27FC236}">
                <a16:creationId xmlns:a16="http://schemas.microsoft.com/office/drawing/2014/main" id="{D562027E-5DE3-4E99-B66E-82ECBB97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8" y="193414"/>
            <a:ext cx="4699830" cy="323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Direct Access Storage 7">
            <a:extLst>
              <a:ext uri="{FF2B5EF4-FFF2-40B4-BE49-F238E27FC236}">
                <a16:creationId xmlns:a16="http://schemas.microsoft.com/office/drawing/2014/main" id="{911856B0-E3F0-43A0-B301-8E1138DF1365}"/>
              </a:ext>
            </a:extLst>
          </p:cNvPr>
          <p:cNvSpPr/>
          <p:nvPr/>
        </p:nvSpPr>
        <p:spPr>
          <a:xfrm>
            <a:off x="7396223" y="474562"/>
            <a:ext cx="4004840" cy="2395960"/>
          </a:xfrm>
          <a:prstGeom prst="flowChartMagneticDrum">
            <a:avLst/>
          </a:prstGeom>
          <a:solidFill>
            <a:srgbClr val="002060"/>
          </a:solidFill>
          <a:effectLst>
            <a:outerShdw blurRad="50800" dist="50800" dir="5400000" algn="ctr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A12E095D-2BB2-45EA-90EF-2A7F2C951508}"/>
              </a:ext>
            </a:extLst>
          </p:cNvPr>
          <p:cNvSpPr/>
          <p:nvPr/>
        </p:nvSpPr>
        <p:spPr>
          <a:xfrm>
            <a:off x="6912015" y="474562"/>
            <a:ext cx="4004840" cy="2395960"/>
          </a:xfrm>
          <a:prstGeom prst="flowChartMagneticDrum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1104010B-93F0-4762-929E-7142E99F3B9E}"/>
              </a:ext>
            </a:extLst>
          </p:cNvPr>
          <p:cNvSpPr/>
          <p:nvPr/>
        </p:nvSpPr>
        <p:spPr>
          <a:xfrm>
            <a:off x="6427807" y="474562"/>
            <a:ext cx="4004840" cy="2395960"/>
          </a:xfrm>
          <a:prstGeom prst="flowChartMagneticDrum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Direct Access Storage 10">
            <a:extLst>
              <a:ext uri="{FF2B5EF4-FFF2-40B4-BE49-F238E27FC236}">
                <a16:creationId xmlns:a16="http://schemas.microsoft.com/office/drawing/2014/main" id="{4CC1B04A-82AB-4C23-840F-B5E13D3694EE}"/>
              </a:ext>
            </a:extLst>
          </p:cNvPr>
          <p:cNvSpPr/>
          <p:nvPr/>
        </p:nvSpPr>
        <p:spPr>
          <a:xfrm>
            <a:off x="5928166" y="474562"/>
            <a:ext cx="4004840" cy="239596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dirty="0">
                <a:latin typeface="Arial Black" panose="020B0A04020102020204" pitchFamily="34" charset="0"/>
              </a:rPr>
              <a:t>Nawab-ism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1224FC-5DB2-41FB-B893-2F8DD99E5D57}"/>
              </a:ext>
            </a:extLst>
          </p:cNvPr>
          <p:cNvSpPr/>
          <p:nvPr/>
        </p:nvSpPr>
        <p:spPr>
          <a:xfrm>
            <a:off x="5077079" y="0"/>
            <a:ext cx="555585" cy="359972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A9C965-1D61-4F26-AC69-BCBA9338A103}"/>
              </a:ext>
            </a:extLst>
          </p:cNvPr>
          <p:cNvSpPr/>
          <p:nvPr/>
        </p:nvSpPr>
        <p:spPr>
          <a:xfrm rot="5400000">
            <a:off x="8636642" y="154693"/>
            <a:ext cx="555585" cy="631133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F865C72-32BD-498B-9542-D0DF1F2E9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99728"/>
            <a:ext cx="3078173" cy="32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ketch for nawab era">
            <a:extLst>
              <a:ext uri="{FF2B5EF4-FFF2-40B4-BE49-F238E27FC236}">
                <a16:creationId xmlns:a16="http://schemas.microsoft.com/office/drawing/2014/main" id="{CFA8C7C7-E104-40AC-9D33-433DE23B7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73" y="3616961"/>
            <a:ext cx="4876800" cy="32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815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766691-31A2-43AA-B7C0-0B47F4F32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393434"/>
              </p:ext>
            </p:extLst>
          </p:nvPr>
        </p:nvGraphicFramePr>
        <p:xfrm>
          <a:off x="381964" y="291401"/>
          <a:ext cx="11810036" cy="60631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05018">
                  <a:extLst>
                    <a:ext uri="{9D8B030D-6E8A-4147-A177-3AD203B41FA5}">
                      <a16:colId xmlns:a16="http://schemas.microsoft.com/office/drawing/2014/main" val="3338894395"/>
                    </a:ext>
                  </a:extLst>
                </a:gridCol>
                <a:gridCol w="5905018">
                  <a:extLst>
                    <a:ext uri="{9D8B030D-6E8A-4147-A177-3AD203B41FA5}">
                      <a16:colId xmlns:a16="http://schemas.microsoft.com/office/drawing/2014/main" val="893286586"/>
                    </a:ext>
                  </a:extLst>
                </a:gridCol>
              </a:tblGrid>
              <a:tr h="1212620">
                <a:tc>
                  <a:txBody>
                    <a:bodyPr/>
                    <a:lstStyle/>
                    <a:p>
                      <a:r>
                        <a:rPr lang="en-US" sz="6000" dirty="0"/>
                        <a:t>         Merit</a:t>
                      </a:r>
                      <a:endParaRPr lang="en-US" sz="6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        De-Merit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145933"/>
                  </a:ext>
                </a:extLst>
              </a:tr>
              <a:tr h="1212620">
                <a:tc>
                  <a:txBody>
                    <a:bodyPr/>
                    <a:lstStyle/>
                    <a:p>
                      <a:pPr lvl="0"/>
                      <a:endParaRPr lang="en-US" dirty="0"/>
                    </a:p>
                    <a:p>
                      <a:pPr lvl="0"/>
                      <a:r>
                        <a:rPr lang="en-US" sz="3600" u="none" dirty="0"/>
                        <a:t>Nature based economy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Hypocrisy and fraudulence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988979"/>
                  </a:ext>
                </a:extLst>
              </a:tr>
              <a:tr h="1212620">
                <a:tc>
                  <a:txBody>
                    <a:bodyPr/>
                    <a:lstStyle/>
                    <a:p>
                      <a:r>
                        <a:rPr lang="en-US" sz="3200" u="none" dirty="0"/>
                        <a:t>Architectural Reforms</a:t>
                      </a:r>
                      <a:endParaRPr lang="en-US" sz="32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Injustice to the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474581"/>
                  </a:ext>
                </a:extLst>
              </a:tr>
              <a:tr h="1212620">
                <a:tc>
                  <a:txBody>
                    <a:bodyPr/>
                    <a:lstStyle/>
                    <a:p>
                      <a:r>
                        <a:rPr lang="en-US" sz="3600" u="none" dirty="0"/>
                        <a:t>Education </a:t>
                      </a:r>
                      <a:endParaRPr lang="en-US" sz="36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u="none" dirty="0"/>
                        <a:t>Adultery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957434"/>
                  </a:ext>
                </a:extLst>
              </a:tr>
              <a:tr h="1212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u="none" kern="1200" dirty="0">
                          <a:effectLst/>
                        </a:rPr>
                        <a:t>Structured administrative process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 VAT forceable.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139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25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oqtab">
            <a:extLst>
              <a:ext uri="{FF2B5EF4-FFF2-40B4-BE49-F238E27FC236}">
                <a16:creationId xmlns:a16="http://schemas.microsoft.com/office/drawing/2014/main" id="{B200E1A2-404D-4A57-9122-0FED4CAE9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6020">
            <a:off x="8124820" y="358970"/>
            <a:ext cx="3514976" cy="24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awab judgement">
            <a:extLst>
              <a:ext uri="{FF2B5EF4-FFF2-40B4-BE49-F238E27FC236}">
                <a16:creationId xmlns:a16="http://schemas.microsoft.com/office/drawing/2014/main" id="{7E597FC6-B3F4-4C59-B404-FAEAF6FFE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0691">
            <a:off x="99386" y="3867311"/>
            <a:ext cx="3520166" cy="23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.free-power-point-templates.com/wp-content/uploads/2010/09/799_example.jpg">
            <a:extLst>
              <a:ext uri="{FF2B5EF4-FFF2-40B4-BE49-F238E27FC236}">
                <a16:creationId xmlns:a16="http://schemas.microsoft.com/office/drawing/2014/main" id="{FE7C1CF2-55C9-4E3A-AD1C-75EFD2F5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5235">
            <a:off x="203351" y="291094"/>
            <a:ext cx="3401258" cy="23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upload.wikimedia.org/wikipedia/commons/thumb/6/6b/Batteuse_1881.jpg/1200px-Batteuse_1881.jpg">
            <a:extLst>
              <a:ext uri="{FF2B5EF4-FFF2-40B4-BE49-F238E27FC236}">
                <a16:creationId xmlns:a16="http://schemas.microsoft.com/office/drawing/2014/main" id="{EE3AA923-1E4A-43E7-B12A-EB7CA6110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300" y="4080684"/>
            <a:ext cx="4321830" cy="275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D64DEF-47B9-46F0-B8F0-E62358A6BC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5049">
            <a:off x="8687276" y="3943397"/>
            <a:ext cx="3266309" cy="2387844"/>
          </a:xfrm>
          <a:prstGeom prst="rect">
            <a:avLst/>
          </a:prstGeom>
        </p:spPr>
      </p:pic>
      <p:pic>
        <p:nvPicPr>
          <p:cNvPr id="3074" name="Picture 2" descr="Image result for the taj mahal">
            <a:extLst>
              <a:ext uri="{FF2B5EF4-FFF2-40B4-BE49-F238E27FC236}">
                <a16:creationId xmlns:a16="http://schemas.microsoft.com/office/drawing/2014/main" id="{A88C8A2F-06B1-4FC7-B289-C5C73D2F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300" y="315309"/>
            <a:ext cx="3758231" cy="275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ACEF85-3724-4960-9C84-628C38AB8F36}"/>
              </a:ext>
            </a:extLst>
          </p:cNvPr>
          <p:cNvSpPr/>
          <p:nvPr/>
        </p:nvSpPr>
        <p:spPr>
          <a:xfrm>
            <a:off x="3970365" y="3174503"/>
            <a:ext cx="3758231" cy="82458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Merit</a:t>
            </a:r>
          </a:p>
        </p:txBody>
      </p:sp>
    </p:spTree>
    <p:extLst>
      <p:ext uri="{BB962C8B-B14F-4D97-AF65-F5344CB8AC3E}">
        <p14:creationId xmlns:p14="http://schemas.microsoft.com/office/powerpoint/2010/main" val="330543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Image result for vat">
            <a:extLst>
              <a:ext uri="{FF2B5EF4-FFF2-40B4-BE49-F238E27FC236}">
                <a16:creationId xmlns:a16="http://schemas.microsoft.com/office/drawing/2014/main" id="{921D4E88-84E7-4CC9-B358-7001C02C9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62743">
            <a:off x="2968249" y="2558743"/>
            <a:ext cx="4445650" cy="25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injustice in nawab era">
            <a:extLst>
              <a:ext uri="{FF2B5EF4-FFF2-40B4-BE49-F238E27FC236}">
                <a16:creationId xmlns:a16="http://schemas.microsoft.com/office/drawing/2014/main" id="{EBEE58A4-18D8-47F1-9722-AAB13CB4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99" y="0"/>
            <a:ext cx="4778101" cy="352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njustice in nawab era">
            <a:extLst>
              <a:ext uri="{FF2B5EF4-FFF2-40B4-BE49-F238E27FC236}">
                <a16:creationId xmlns:a16="http://schemas.microsoft.com/office/drawing/2014/main" id="{0DA99467-6A5D-4ED0-81F0-8E937FDD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8249" cy="352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ine nawab era">
            <a:extLst>
              <a:ext uri="{FF2B5EF4-FFF2-40B4-BE49-F238E27FC236}">
                <a16:creationId xmlns:a16="http://schemas.microsoft.com/office/drawing/2014/main" id="{9B6827E6-980A-4DA8-AA50-1984B0207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99" y="3850639"/>
            <a:ext cx="4778101" cy="300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2BD429A7-F2A5-45EA-A977-9780D782D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0640"/>
            <a:ext cx="2968249" cy="300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A21B0F-7D6E-4957-B41C-EEF9F72C66A0}"/>
              </a:ext>
            </a:extLst>
          </p:cNvPr>
          <p:cNvSpPr/>
          <p:nvPr/>
        </p:nvSpPr>
        <p:spPr>
          <a:xfrm>
            <a:off x="3192599" y="294323"/>
            <a:ext cx="3758231" cy="8245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De-Merit</a:t>
            </a:r>
          </a:p>
        </p:txBody>
      </p:sp>
    </p:spTree>
    <p:extLst>
      <p:ext uri="{BB962C8B-B14F-4D97-AF65-F5344CB8AC3E}">
        <p14:creationId xmlns:p14="http://schemas.microsoft.com/office/powerpoint/2010/main" val="230530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6B45D893-3A3F-4C95-AF96-94826EFF1732}"/>
              </a:ext>
            </a:extLst>
          </p:cNvPr>
          <p:cNvSpPr/>
          <p:nvPr/>
        </p:nvSpPr>
        <p:spPr>
          <a:xfrm>
            <a:off x="174170" y="4235669"/>
            <a:ext cx="3559629" cy="2490952"/>
          </a:xfrm>
          <a:prstGeom prst="fram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B87ED3-A285-49CB-9063-E6AD4BF859EC}"/>
              </a:ext>
            </a:extLst>
          </p:cNvPr>
          <p:cNvSpPr/>
          <p:nvPr/>
        </p:nvSpPr>
        <p:spPr>
          <a:xfrm>
            <a:off x="859971" y="5127171"/>
            <a:ext cx="2460172" cy="983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5400" b="1" dirty="0">
                <a:solidFill>
                  <a:srgbClr val="FF0000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Royalism</a:t>
            </a:r>
            <a:endParaRPr lang="en-US" sz="5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76ACC-D987-4571-A8AA-A0479F76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"/>
            <a:ext cx="31242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F3D214-AE66-4AB1-941A-7234C6F5A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481380" cy="3499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EB7C84-7960-42B0-9273-91B756345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80" y="0"/>
            <a:ext cx="3586420" cy="3499863"/>
          </a:xfrm>
          <a:prstGeom prst="rect">
            <a:avLst/>
          </a:prstGeom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9E07BF1D-156C-410D-AA80-49FF5217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1" y="3499863"/>
            <a:ext cx="5083629" cy="335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6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11196D-1EED-40FD-B6E3-C451FBC17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37878"/>
              </p:ext>
            </p:extLst>
          </p:nvPr>
        </p:nvGraphicFramePr>
        <p:xfrm>
          <a:off x="2113280" y="1"/>
          <a:ext cx="10078720" cy="598248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090160">
                  <a:extLst>
                    <a:ext uri="{9D8B030D-6E8A-4147-A177-3AD203B41FA5}">
                      <a16:colId xmlns:a16="http://schemas.microsoft.com/office/drawing/2014/main" val="2256054989"/>
                    </a:ext>
                  </a:extLst>
                </a:gridCol>
                <a:gridCol w="4988560">
                  <a:extLst>
                    <a:ext uri="{9D8B030D-6E8A-4147-A177-3AD203B41FA5}">
                      <a16:colId xmlns:a16="http://schemas.microsoft.com/office/drawing/2014/main" val="1928118863"/>
                    </a:ext>
                  </a:extLst>
                </a:gridCol>
              </a:tblGrid>
              <a:tr h="939831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4400" dirty="0">
                          <a:latin typeface="+mn-lt"/>
                          <a:cs typeface="Times New Roman" panose="02020603050405020304" pitchFamily="18" charset="0"/>
                        </a:rPr>
                        <a:t>Merit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4400" dirty="0">
                          <a:latin typeface="+mn-lt"/>
                          <a:cs typeface="Times New Roman" panose="02020603050405020304" pitchFamily="18" charset="0"/>
                        </a:rPr>
                        <a:t>De-Merit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921474"/>
                  </a:ext>
                </a:extLst>
              </a:tr>
              <a:tr h="573988">
                <a:tc>
                  <a:txBody>
                    <a:bodyPr/>
                    <a:lstStyle/>
                    <a:p>
                      <a:r>
                        <a:rPr lang="en-US" sz="3600" b="0" u="none" dirty="0">
                          <a:latin typeface="Times New Roman"/>
                          <a:cs typeface="Times New Roman"/>
                        </a:rPr>
                        <a:t>Educational Reform</a:t>
                      </a:r>
                      <a:endParaRPr lang="en-US" sz="36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economic growth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01719"/>
                  </a:ext>
                </a:extLst>
              </a:tr>
              <a:tr h="1385053">
                <a:tc>
                  <a:txBody>
                    <a:bodyPr/>
                    <a:lstStyle/>
                    <a:p>
                      <a:r>
                        <a:rPr lang="en-US" sz="3600" b="0" u="none" dirty="0">
                          <a:latin typeface="Times New Roman"/>
                          <a:cs typeface="Times New Roman"/>
                        </a:rPr>
                        <a:t>Social Reform</a:t>
                      </a:r>
                      <a:endParaRPr lang="en-US" sz="36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 taxation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287508"/>
                  </a:ext>
                </a:extLst>
              </a:tr>
              <a:tr h="1442764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Transport system develop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Forcing farmers to plant indigo.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745374"/>
                  </a:ext>
                </a:extLst>
              </a:tr>
              <a:tr h="1413908">
                <a:tc>
                  <a:txBody>
                    <a:bodyPr/>
                    <a:lstStyle/>
                    <a:p>
                      <a:r>
                        <a:rPr lang="en-US" sz="3600" b="0" u="none" dirty="0">
                          <a:latin typeface="Times New Roman"/>
                          <a:cs typeface="Times New Roman"/>
                        </a:rPr>
                        <a:t>Monuments and Heritage Sites</a:t>
                      </a:r>
                      <a:endParaRPr lang="en-US" sz="36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Denied proper rights in every sector</a:t>
                      </a:r>
                      <a:r>
                        <a:rPr lang="en-US" sz="3800" b="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07879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C47DE5-B560-48D1-AC78-C8731767805E}"/>
              </a:ext>
            </a:extLst>
          </p:cNvPr>
          <p:cNvSpPr/>
          <p:nvPr/>
        </p:nvSpPr>
        <p:spPr>
          <a:xfrm>
            <a:off x="241737" y="0"/>
            <a:ext cx="115614" cy="664253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C03BCE-910F-4C55-B6ED-603041AB7734}"/>
              </a:ext>
            </a:extLst>
          </p:cNvPr>
          <p:cNvSpPr/>
          <p:nvPr/>
        </p:nvSpPr>
        <p:spPr>
          <a:xfrm>
            <a:off x="769182" y="0"/>
            <a:ext cx="115614" cy="664253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8287C-C539-42F2-A97D-494238F5C46C}"/>
              </a:ext>
            </a:extLst>
          </p:cNvPr>
          <p:cNvSpPr/>
          <p:nvPr/>
        </p:nvSpPr>
        <p:spPr>
          <a:xfrm>
            <a:off x="1403131" y="0"/>
            <a:ext cx="115614" cy="66425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7E71F0-C35F-4253-98FF-91F7A47235B5}"/>
              </a:ext>
            </a:extLst>
          </p:cNvPr>
          <p:cNvSpPr/>
          <p:nvPr/>
        </p:nvSpPr>
        <p:spPr>
          <a:xfrm>
            <a:off x="2113280" y="6136640"/>
            <a:ext cx="10078720" cy="152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A63C88-1652-429B-AA41-53D5421BE8E3}"/>
              </a:ext>
            </a:extLst>
          </p:cNvPr>
          <p:cNvSpPr/>
          <p:nvPr/>
        </p:nvSpPr>
        <p:spPr>
          <a:xfrm>
            <a:off x="2113280" y="6595595"/>
            <a:ext cx="10078720" cy="152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219</Words>
  <Application>Microsoft Office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Agency FB</vt:lpstr>
      <vt:lpstr>Algerian</vt:lpstr>
      <vt:lpstr>Arial</vt:lpstr>
      <vt:lpstr>Arial Black</vt:lpstr>
      <vt:lpstr>Calibri</vt:lpstr>
      <vt:lpstr>Calibri Light</vt:lpstr>
      <vt:lpstr>inherit</vt:lpstr>
      <vt:lpstr>Times New Roman</vt:lpstr>
      <vt:lpstr>Office Theme</vt:lpstr>
      <vt:lpstr>PowerPoint Presentation</vt:lpstr>
      <vt:lpstr>Course Title:-Emergence of Bangladesh. Course Code :- GEN-226  Course Instructor :- Prof.Gazi Mahabubul                                                Alam                                              PhD,FRSA.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 to       Our Presentation</dc:title>
  <dc:creator>Mahatab Sakif</dc:creator>
  <cp:lastModifiedBy>Mahatab Sakif</cp:lastModifiedBy>
  <cp:revision>52</cp:revision>
  <dcterms:created xsi:type="dcterms:W3CDTF">2018-11-28T08:05:46Z</dcterms:created>
  <dcterms:modified xsi:type="dcterms:W3CDTF">2018-12-03T10:23:27Z</dcterms:modified>
</cp:coreProperties>
</file>